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48"/>
  </p:notesMasterIdLst>
  <p:sldIdLst>
    <p:sldId id="501" r:id="rId2"/>
    <p:sldId id="582" r:id="rId3"/>
    <p:sldId id="577" r:id="rId4"/>
    <p:sldId id="606" r:id="rId5"/>
    <p:sldId id="578" r:id="rId6"/>
    <p:sldId id="583" r:id="rId7"/>
    <p:sldId id="607" r:id="rId8"/>
    <p:sldId id="608" r:id="rId9"/>
    <p:sldId id="574" r:id="rId10"/>
    <p:sldId id="678" r:id="rId11"/>
    <p:sldId id="679" r:id="rId12"/>
    <p:sldId id="610" r:id="rId13"/>
    <p:sldId id="686" r:id="rId14"/>
    <p:sldId id="687" r:id="rId15"/>
    <p:sldId id="688" r:id="rId16"/>
    <p:sldId id="683" r:id="rId17"/>
    <p:sldId id="690" r:id="rId18"/>
    <p:sldId id="584" r:id="rId19"/>
    <p:sldId id="585" r:id="rId20"/>
    <p:sldId id="587" r:id="rId21"/>
    <p:sldId id="588" r:id="rId22"/>
    <p:sldId id="658" r:id="rId23"/>
    <p:sldId id="636" r:id="rId24"/>
    <p:sldId id="637" r:id="rId25"/>
    <p:sldId id="692" r:id="rId26"/>
    <p:sldId id="638" r:id="rId27"/>
    <p:sldId id="671" r:id="rId28"/>
    <p:sldId id="670" r:id="rId29"/>
    <p:sldId id="663" r:id="rId30"/>
    <p:sldId id="691" r:id="rId31"/>
    <p:sldId id="662" r:id="rId32"/>
    <p:sldId id="673" r:id="rId33"/>
    <p:sldId id="682" r:id="rId34"/>
    <p:sldId id="698" r:id="rId35"/>
    <p:sldId id="681" r:id="rId36"/>
    <p:sldId id="699" r:id="rId37"/>
    <p:sldId id="684" r:id="rId38"/>
    <p:sldId id="696" r:id="rId39"/>
    <p:sldId id="697" r:id="rId40"/>
    <p:sldId id="703" r:id="rId41"/>
    <p:sldId id="695" r:id="rId42"/>
    <p:sldId id="701" r:id="rId43"/>
    <p:sldId id="700" r:id="rId44"/>
    <p:sldId id="702" r:id="rId45"/>
    <p:sldId id="689" r:id="rId46"/>
    <p:sldId id="680" r:id="rId47"/>
  </p:sldIdLst>
  <p:sldSz cx="9144000" cy="6858000" type="screen4x3"/>
  <p:notesSz cx="6858000" cy="9144000"/>
  <p:custDataLst>
    <p:tags r:id="rId4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00"/>
    <a:srgbClr val="F6DB3C"/>
    <a:srgbClr val="FFFFFF"/>
    <a:srgbClr val="FFFF00"/>
    <a:srgbClr val="FFFF66"/>
    <a:srgbClr val="FFFF99"/>
    <a:srgbClr val="FFFFCC"/>
    <a:srgbClr val="FFFFBD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022" autoAdjust="0"/>
    <p:restoredTop sz="77113" autoAdjust="0"/>
  </p:normalViewPr>
  <p:slideViewPr>
    <p:cSldViewPr snapToGrid="0">
      <p:cViewPr>
        <p:scale>
          <a:sx n="50" d="100"/>
          <a:sy n="50" d="100"/>
        </p:scale>
        <p:origin x="-402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549AAC6-9640-4234-8CFE-23BA13838A41}" type="datetimeFigureOut">
              <a:rPr lang="en-US"/>
              <a:pPr>
                <a:defRPr/>
              </a:pPr>
              <a:t>2/12/2015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B94444D-C6C5-4A71-BB06-A1DD9A0DDE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3804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471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First, take a few minutes</a:t>
            </a:r>
            <a:r>
              <a:rPr lang="en-CA" baseline="0" dirty="0" smtClean="0"/>
              <a:t> to review a typical lesson – TIR &amp; Fibre Optics.  You can actually work through the lesson at the front if you like, or just read through and discuss expected results with your group members.</a:t>
            </a:r>
          </a:p>
          <a:p>
            <a:r>
              <a:rPr lang="en-CA" baseline="0" dirty="0" smtClean="0"/>
              <a:t>Then, working with those next to you, use the Companion to delve into the reasoning behind the activities contained n the lesson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94444D-C6C5-4A71-BB06-A1DD9A0DDE06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817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4097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>
                <a:solidFill>
                  <a:srgbClr val="F6DB3C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097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2A63B8-0AA2-45BB-BD24-A6E590380469}" type="datetimeFigureOut">
              <a:rPr lang="en-US"/>
              <a:pPr>
                <a:defRPr/>
              </a:pPr>
              <a:t>2/12/2015</a:t>
            </a:fld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8458C0-D67A-49A0-B92C-F79B4FD194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29AD1-DF28-4660-9706-87538AB772F2}" type="datetimeFigureOut">
              <a:rPr lang="en-US"/>
              <a:pPr>
                <a:defRPr/>
              </a:pPr>
              <a:t>2/12/2015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2C5EE-12E6-4944-A9DA-07A696FB37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B6483-7C4D-4AAB-9C9D-E10F2A32D184}" type="datetimeFigureOut">
              <a:rPr lang="en-US"/>
              <a:pPr>
                <a:defRPr/>
              </a:pPr>
              <a:t>2/12/2015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1BB96-14BE-4167-8207-F5362479EB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298"/>
            <a:ext cx="8229600" cy="1143000"/>
          </a:xfrm>
        </p:spPr>
        <p:txBody>
          <a:bodyPr/>
          <a:lstStyle>
            <a:lvl1pPr>
              <a:defRPr>
                <a:solidFill>
                  <a:srgbClr val="F6DB3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5907"/>
            <a:ext cx="8229600" cy="5326911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  <a:lvl2pPr>
              <a:defRPr b="1">
                <a:latin typeface="Arial" pitchFamily="34" charset="0"/>
                <a:cs typeface="Arial" pitchFamily="34" charset="0"/>
              </a:defRPr>
            </a:lvl2pPr>
            <a:lvl3pPr>
              <a:defRPr b="1">
                <a:latin typeface="Arial" pitchFamily="34" charset="0"/>
                <a:cs typeface="Arial" pitchFamily="34" charset="0"/>
              </a:defRPr>
            </a:lvl3pPr>
            <a:lvl4pPr>
              <a:defRPr b="1">
                <a:latin typeface="Arial" pitchFamily="34" charset="0"/>
                <a:cs typeface="Arial" pitchFamily="34" charset="0"/>
              </a:defRPr>
            </a:lvl4pPr>
            <a:lvl5pPr>
              <a:defRPr b="1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med"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41560-CFBE-452E-8BC0-C13035E1A596}" type="datetimeFigureOut">
              <a:rPr lang="en-US"/>
              <a:pPr>
                <a:defRPr/>
              </a:pPr>
              <a:t>2/12/2015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F188C-21EB-4AA4-8D14-CEC32D3ABA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76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A8EAA-614B-4C96-9FF0-010A17E2724E}" type="datetimeFigureOut">
              <a:rPr lang="en-US"/>
              <a:pPr>
                <a:defRPr/>
              </a:pPr>
              <a:t>2/12/2015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5EAA5-0B10-4650-BB20-978817312A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626EC-7316-4F81-956D-DF2632CD3663}" type="datetimeFigureOut">
              <a:rPr lang="en-US"/>
              <a:pPr>
                <a:defRPr/>
              </a:pPr>
              <a:t>2/12/2015</a:t>
            </a:fld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BE151-5221-4047-AB2F-1A68EFE648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0362"/>
            <a:ext cx="8229600" cy="1143000"/>
          </a:xfrm>
        </p:spPr>
        <p:txBody>
          <a:bodyPr/>
          <a:lstStyle>
            <a:lvl1pPr>
              <a:defRPr>
                <a:solidFill>
                  <a:srgbClr val="F6DB3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B26E9-4FB6-4528-BFDA-45B5B642057B}" type="datetimeFigureOut">
              <a:rPr lang="en-US"/>
              <a:pPr>
                <a:defRPr/>
              </a:pPr>
              <a:t>2/12/2015</a:t>
            </a:fld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34C94-F37A-4880-AE01-CCE975CB3D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46CE6-3ADE-4273-96E2-549355A33CC9}" type="datetimeFigureOut">
              <a:rPr lang="en-US"/>
              <a:pPr>
                <a:defRPr/>
              </a:pPr>
              <a:t>2/12/2015</a:t>
            </a:fld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AE581-D661-4D7D-BB55-EFC040D624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38AD6-164D-4F7A-9701-C7FB18A783C7}" type="datetimeFigureOut">
              <a:rPr lang="en-US"/>
              <a:pPr>
                <a:defRPr/>
              </a:pPr>
              <a:t>2/12/2015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F5290-6F41-4330-BB77-24FB43BF62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E62CB-9AF1-4379-92C3-6100C404D5F5}" type="datetimeFigureOut">
              <a:rPr lang="en-US"/>
              <a:pPr>
                <a:defRPr/>
              </a:pPr>
              <a:t>2/12/2015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F4DB3-4BFD-4DB7-95F4-0ECF4FE65C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B380CA16-6B5C-4AC8-9A2A-8E6792ADBE57}" type="datetimeFigureOut">
              <a:rPr lang="en-US"/>
              <a:pPr>
                <a:defRPr/>
              </a:pPr>
              <a:t>2/12/2015</a:t>
            </a:fld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B745F554-AA51-4ADF-B9D0-22B64EA6F7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994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994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994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994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994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3994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994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3994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3995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5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62" r:id="rId1"/>
    <p:sldLayoutId id="2147484263" r:id="rId2"/>
    <p:sldLayoutId id="2147484264" r:id="rId3"/>
    <p:sldLayoutId id="2147484265" r:id="rId4"/>
    <p:sldLayoutId id="2147484266" r:id="rId5"/>
    <p:sldLayoutId id="2147484267" r:id="rId6"/>
    <p:sldLayoutId id="2147484268" r:id="rId7"/>
    <p:sldLayoutId id="2147484269" r:id="rId8"/>
    <p:sldLayoutId id="2147484270" r:id="rId9"/>
    <p:sldLayoutId id="2147484271" r:id="rId10"/>
    <p:sldLayoutId id="2147484272" r:id="rId11"/>
  </p:sldLayoutIdLst>
  <p:transition spd="med" advClick="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>
          <a:xfrm>
            <a:off x="223283" y="1736725"/>
            <a:ext cx="8601739" cy="1920875"/>
          </a:xfrm>
        </p:spPr>
        <p:txBody>
          <a:bodyPr/>
          <a:lstStyle/>
          <a:p>
            <a:r>
              <a:rPr lang="en-US" sz="7200" dirty="0" smtClean="0"/>
              <a:t>How We Learned to Teach Better</a:t>
            </a:r>
            <a:endParaRPr lang="en-US" sz="7200" dirty="0"/>
          </a:p>
        </p:txBody>
      </p:sp>
      <p:sp>
        <p:nvSpPr>
          <p:cNvPr id="6" name="Subtitle 5"/>
          <p:cNvSpPr>
            <a:spLocks noGrp="1"/>
          </p:cNvSpPr>
          <p:nvPr>
            <p:ph type="subTitle" sz="quarter" idx="1"/>
          </p:nvPr>
        </p:nvSpPr>
        <p:spPr>
          <a:xfrm>
            <a:off x="1045029" y="4295774"/>
            <a:ext cx="7089567" cy="1343025"/>
          </a:xfrm>
        </p:spPr>
        <p:txBody>
          <a:bodyPr/>
          <a:lstStyle/>
          <a:p>
            <a:r>
              <a:rPr lang="en-US" dirty="0" smtClean="0"/>
              <a:t>Mike </a:t>
            </a:r>
            <a:r>
              <a:rPr lang="en-US" dirty="0" err="1" smtClean="0"/>
              <a:t>Doig</a:t>
            </a:r>
            <a:r>
              <a:rPr lang="en-US" dirty="0" smtClean="0"/>
              <a:t> and Chris Meyer</a:t>
            </a:r>
          </a:p>
          <a:p>
            <a:r>
              <a:rPr lang="en-US" dirty="0" smtClean="0"/>
              <a:t>York Mills C. I.</a:t>
            </a:r>
          </a:p>
          <a:p>
            <a:r>
              <a:rPr lang="en-US" dirty="0" smtClean="0"/>
              <a:t>www.meyercreations.com/physics</a:t>
            </a:r>
            <a:endParaRPr lang="en-CA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4113"/>
            <a:ext cx="8686800" cy="4525962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  <a:defRPr/>
            </a:pPr>
            <a:r>
              <a:rPr lang="en-US" sz="3600" b="1" dirty="0" smtClean="0"/>
              <a:t>What subject area do you primarily teach?</a:t>
            </a:r>
          </a:p>
          <a:p>
            <a:pPr>
              <a:buFont typeface="Wingdings" pitchFamily="2" charset="2"/>
              <a:buNone/>
              <a:defRPr/>
            </a:pPr>
            <a:endParaRPr lang="en-US" sz="3600" b="1" dirty="0" smtClean="0"/>
          </a:p>
          <a:p>
            <a:pPr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A</a:t>
            </a:r>
            <a:r>
              <a:rPr lang="en-US" sz="3600" b="1" dirty="0" smtClean="0"/>
              <a:t>: Senior Science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B</a:t>
            </a:r>
            <a:r>
              <a:rPr lang="en-US" sz="3600" b="1" dirty="0" smtClean="0"/>
              <a:t>: Junior Science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C</a:t>
            </a:r>
            <a:r>
              <a:rPr lang="en-US" sz="3600" b="1" dirty="0" smtClean="0"/>
              <a:t>: Math</a:t>
            </a:r>
          </a:p>
          <a:p>
            <a:pPr>
              <a:buNone/>
              <a:defRPr/>
            </a:pPr>
            <a:r>
              <a:rPr lang="en-US" sz="3600" dirty="0">
                <a:solidFill>
                  <a:srgbClr val="F6DB3C"/>
                </a:solidFill>
              </a:rPr>
              <a:t>D</a:t>
            </a:r>
            <a:r>
              <a:rPr lang="en-US" sz="3600" dirty="0"/>
              <a:t>: </a:t>
            </a:r>
            <a:r>
              <a:rPr lang="en-US" sz="3600" dirty="0" smtClean="0"/>
              <a:t>Tech</a:t>
            </a:r>
          </a:p>
          <a:p>
            <a:pPr>
              <a:buNone/>
              <a:defRPr/>
            </a:pPr>
            <a:r>
              <a:rPr lang="en-US" sz="3600" dirty="0" smtClean="0">
                <a:solidFill>
                  <a:srgbClr val="F6DB3C"/>
                </a:solidFill>
              </a:rPr>
              <a:t>E</a:t>
            </a:r>
            <a:r>
              <a:rPr lang="en-US" sz="3600" dirty="0" smtClean="0"/>
              <a:t>: … gasp! none of these!</a:t>
            </a:r>
          </a:p>
          <a:p>
            <a:pPr>
              <a:buFont typeface="Wingdings" pitchFamily="2" charset="2"/>
              <a:buNone/>
              <a:defRPr/>
            </a:pPr>
            <a:endParaRPr lang="en-US" sz="3600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 Few 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5067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4113"/>
            <a:ext cx="8686800" cy="4525962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>
                <a:effectLst/>
              </a:rPr>
              <a:t>How much “non-lecture” or inquiry teaching have you tried?</a:t>
            </a:r>
            <a:r>
              <a:rPr lang="en-US" sz="3600" b="0" dirty="0">
                <a:effectLst/>
              </a:rPr>
              <a:t>​</a:t>
            </a:r>
            <a:endParaRPr lang="en-US" sz="3600" b="0" dirty="0" smtClean="0">
              <a:effectLst/>
            </a:endParaRPr>
          </a:p>
          <a:p>
            <a:pPr marL="0" indent="0">
              <a:buNone/>
            </a:pPr>
            <a:endParaRPr lang="en-US" b="0" dirty="0">
              <a:effectLst/>
            </a:endParaRPr>
          </a:p>
          <a:p>
            <a:pPr marL="0" indent="0">
              <a:buNone/>
            </a:pPr>
            <a:r>
              <a:rPr lang="en-US" sz="3600" dirty="0">
                <a:solidFill>
                  <a:srgbClr val="F6DB3C"/>
                </a:solidFill>
                <a:effectLst/>
              </a:rPr>
              <a:t>A</a:t>
            </a:r>
            <a:r>
              <a:rPr lang="en-US" sz="3600" dirty="0">
                <a:effectLst/>
              </a:rPr>
              <a:t>: Lots</a:t>
            </a:r>
            <a:r>
              <a:rPr lang="en-US" sz="3600" b="0" dirty="0">
                <a:effectLst/>
              </a:rPr>
              <a:t>​</a:t>
            </a:r>
          </a:p>
          <a:p>
            <a:pPr marL="0" indent="0">
              <a:buNone/>
            </a:pPr>
            <a:r>
              <a:rPr lang="en-US" sz="3600" dirty="0">
                <a:solidFill>
                  <a:srgbClr val="F6DB3C"/>
                </a:solidFill>
                <a:effectLst/>
              </a:rPr>
              <a:t>B</a:t>
            </a:r>
            <a:r>
              <a:rPr lang="en-US" sz="3600" dirty="0">
                <a:effectLst/>
              </a:rPr>
              <a:t>: Some</a:t>
            </a:r>
            <a:r>
              <a:rPr lang="en-US" sz="3600" b="0" dirty="0">
                <a:effectLst/>
              </a:rPr>
              <a:t>​</a:t>
            </a:r>
          </a:p>
          <a:p>
            <a:pPr marL="0" indent="0">
              <a:buNone/>
            </a:pPr>
            <a:r>
              <a:rPr lang="en-US" sz="3600" dirty="0">
                <a:solidFill>
                  <a:srgbClr val="F6DB3C"/>
                </a:solidFill>
                <a:effectLst/>
              </a:rPr>
              <a:t>C</a:t>
            </a:r>
            <a:r>
              <a:rPr lang="en-US" sz="3600" dirty="0">
                <a:effectLst/>
              </a:rPr>
              <a:t>: A bit here and there</a:t>
            </a:r>
            <a:r>
              <a:rPr lang="en-US" sz="3600" b="0" dirty="0">
                <a:effectLst/>
              </a:rPr>
              <a:t>​</a:t>
            </a:r>
          </a:p>
          <a:p>
            <a:pPr marL="0" indent="0">
              <a:buNone/>
            </a:pPr>
            <a:r>
              <a:rPr lang="en-US" sz="3600" dirty="0">
                <a:solidFill>
                  <a:srgbClr val="F6DB3C"/>
                </a:solidFill>
                <a:effectLst/>
              </a:rPr>
              <a:t>D</a:t>
            </a:r>
            <a:r>
              <a:rPr lang="en-US" sz="3600" dirty="0">
                <a:effectLst/>
              </a:rPr>
              <a:t>: Approximately none – that’s why I’m here!</a:t>
            </a:r>
            <a:r>
              <a:rPr lang="en-US" sz="3600" b="0" dirty="0">
                <a:effectLst/>
              </a:rPr>
              <a:t>​</a:t>
            </a:r>
          </a:p>
          <a:p>
            <a:pPr>
              <a:buFont typeface="Wingdings" pitchFamily="2" charset="2"/>
              <a:buNone/>
              <a:defRPr/>
            </a:pPr>
            <a:endParaRPr lang="en-US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 Few 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69863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Our Story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CA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http://farm1.staticflickr.com/78/222401409_94295eca58_z.jpg?zz=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8" r="26295"/>
          <a:stretch>
            <a:fillRect/>
          </a:stretch>
        </p:blipFill>
        <p:spPr bwMode="auto">
          <a:xfrm>
            <a:off x="4286250" y="1001713"/>
            <a:ext cx="4857750" cy="585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-11113"/>
            <a:ext cx="8229600" cy="1143001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Dipping the Toes</a:t>
            </a:r>
            <a:endParaRPr 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0" y="1123950"/>
            <a:ext cx="4276725" cy="494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-US" sz="3600" b="1" kern="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2005-2009</a:t>
            </a:r>
          </a:p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-US" sz="3600" b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Discovered STEM education research</a:t>
            </a:r>
          </a:p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endParaRPr lang="en-US" sz="3600" b="1" kern="0" dirty="0" smtClean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-US" sz="3600" b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Trying out little inquiry bits</a:t>
            </a:r>
            <a:endParaRPr lang="en-US" sz="3600" b="1" kern="0" dirty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077443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1113"/>
            <a:ext cx="8229600" cy="1143001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Dive Right In!</a:t>
            </a:r>
            <a:endParaRPr lang="en-US" dirty="0"/>
          </a:p>
        </p:txBody>
      </p:sp>
      <p:sp>
        <p:nvSpPr>
          <p:cNvPr id="89091" name="AutoShape 6" descr="http://attach.2500sz.com/forum/201211/01/195702afaogl6aowcllwzy.jpg"/>
          <p:cNvSpPr>
            <a:spLocks noChangeAspect="1" noChangeArrowheads="1"/>
          </p:cNvSpPr>
          <p:nvPr/>
        </p:nvSpPr>
        <p:spPr bwMode="auto">
          <a:xfrm>
            <a:off x="15081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en-US"/>
          </a:p>
        </p:txBody>
      </p:sp>
      <p:sp>
        <p:nvSpPr>
          <p:cNvPr id="89092" name="AutoShape 8" descr="http://attach.2500sz.com/forum/201211/01/195702afaogl6aowcllwzy.jpg"/>
          <p:cNvSpPr>
            <a:spLocks noChangeAspect="1" noChangeArrowheads="1"/>
          </p:cNvSpPr>
          <p:nvPr/>
        </p:nvSpPr>
        <p:spPr bwMode="auto">
          <a:xfrm>
            <a:off x="15081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en-US"/>
          </a:p>
        </p:txBody>
      </p:sp>
      <p:pic>
        <p:nvPicPr>
          <p:cNvPr id="89093" name="Picture 10" descr="http://img.ziling.com/month_1212/12121109259bf2204ec9bae9a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9"/>
          <a:stretch/>
        </p:blipFill>
        <p:spPr bwMode="auto">
          <a:xfrm>
            <a:off x="2509482" y="1116012"/>
            <a:ext cx="6634518" cy="574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3213" y="1405719"/>
            <a:ext cx="204420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2009</a:t>
            </a:r>
          </a:p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First attempt at complete inquiry physics course</a:t>
            </a:r>
            <a:endParaRPr lang="en-CA" sz="3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495374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1113"/>
            <a:ext cx="8229600" cy="1143001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Dive Right In!</a:t>
            </a:r>
            <a:endParaRPr lang="en-US" dirty="0"/>
          </a:p>
        </p:txBody>
      </p:sp>
      <p:sp>
        <p:nvSpPr>
          <p:cNvPr id="90115" name="AutoShape 6" descr="http://attach.2500sz.com/forum/201211/01/195702afaogl6aowcllwzy.jpg"/>
          <p:cNvSpPr>
            <a:spLocks noChangeAspect="1" noChangeArrowheads="1"/>
          </p:cNvSpPr>
          <p:nvPr/>
        </p:nvSpPr>
        <p:spPr bwMode="auto">
          <a:xfrm>
            <a:off x="15081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en-US"/>
          </a:p>
        </p:txBody>
      </p:sp>
      <p:sp>
        <p:nvSpPr>
          <p:cNvPr id="90116" name="AutoShape 8" descr="http://attach.2500sz.com/forum/201211/01/195702afaogl6aowcllwzy.jpg"/>
          <p:cNvSpPr>
            <a:spLocks noChangeAspect="1" noChangeArrowheads="1"/>
          </p:cNvSpPr>
          <p:nvPr/>
        </p:nvSpPr>
        <p:spPr bwMode="auto">
          <a:xfrm>
            <a:off x="15081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en-US"/>
          </a:p>
        </p:txBody>
      </p:sp>
      <p:pic>
        <p:nvPicPr>
          <p:cNvPr id="90117" name="Picture 2" descr="http://stmedia.startribune.com/images/2bryant07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50" b="5273"/>
          <a:stretch>
            <a:fillRect/>
          </a:stretch>
        </p:blipFill>
        <p:spPr bwMode="auto">
          <a:xfrm>
            <a:off x="4094163" y="946150"/>
            <a:ext cx="4192587" cy="591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 rot="984000">
            <a:off x="5619750" y="1647826"/>
            <a:ext cx="461665" cy="931307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OAPT</a:t>
            </a:r>
          </a:p>
        </p:txBody>
      </p:sp>
      <p:sp>
        <p:nvSpPr>
          <p:cNvPr id="8" name="TextBox 7"/>
          <p:cNvSpPr txBox="1"/>
          <p:nvPr/>
        </p:nvSpPr>
        <p:spPr>
          <a:xfrm rot="760422">
            <a:off x="5981699" y="4333876"/>
            <a:ext cx="461665" cy="931307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OAPT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28600" y="1301386"/>
            <a:ext cx="3448050" cy="5208596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US" sz="3600" b="1" kern="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2013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US" sz="3600" b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First attempt 10 Science, physics unit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en-US" sz="3600" b="1" kern="0" dirty="0" smtClean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US" sz="3600" b="1" kern="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2014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US" sz="3600" b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First attempt 11 Chemistry</a:t>
            </a:r>
            <a:endParaRPr lang="en-US" sz="3600" b="1" kern="0" dirty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997199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98"/>
            <a:ext cx="9144000" cy="1143000"/>
          </a:xfrm>
        </p:spPr>
        <p:txBody>
          <a:bodyPr/>
          <a:lstStyle/>
          <a:p>
            <a:r>
              <a:rPr lang="en-US" dirty="0" smtClean="0"/>
              <a:t>Change of Professional Mindset</a:t>
            </a:r>
            <a:endParaRPr lang="en-US" dirty="0"/>
          </a:p>
        </p:txBody>
      </p:sp>
      <p:pic>
        <p:nvPicPr>
          <p:cNvPr id="1026" name="Picture 2" descr="http://www.westerngazette.ca/wp-content/uploads/2012/09/04d_pic_peanut_colour_andrei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261241"/>
            <a:ext cx="9144000" cy="5596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0" y="1261241"/>
            <a:ext cx="9144000" cy="5596759"/>
          </a:xfrm>
          <a:prstGeom prst="rect">
            <a:avLst/>
          </a:prstGeom>
          <a:solidFill>
            <a:srgbClr val="FFFFFF">
              <a:alpha val="4705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6480" y="1388678"/>
            <a:ext cx="88129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4235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Chocolate (Science)</a:t>
            </a:r>
            <a:endParaRPr lang="en-CA" sz="6600" b="1" dirty="0">
              <a:solidFill>
                <a:srgbClr val="42352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480" y="2482012"/>
            <a:ext cx="88129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  <a:p>
            <a:pPr algn="ctr"/>
            <a:r>
              <a:rPr lang="en-US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Peanut Butter (Teaching)</a:t>
            </a:r>
            <a:endParaRPr lang="en-CA" sz="5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1076" y="4466567"/>
            <a:ext cx="88129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Symbol"/>
              <a:buChar char="¹"/>
            </a:pPr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Teaching Science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1076" y="5512102"/>
            <a:ext cx="88129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= </a:t>
            </a:r>
            <a:r>
              <a:rPr lang="en-US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Scientific Teaching</a:t>
            </a:r>
            <a:endParaRPr lang="en-CA" sz="6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576781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19100" y="0"/>
            <a:ext cx="8229600" cy="1143000"/>
          </a:xfrm>
        </p:spPr>
        <p:txBody>
          <a:bodyPr/>
          <a:lstStyle/>
          <a:p>
            <a:r>
              <a:rPr lang="en-US" dirty="0" smtClean="0"/>
              <a:t>STEM Education </a:t>
            </a:r>
            <a:r>
              <a:rPr lang="en-US" dirty="0"/>
              <a:t>Research</a:t>
            </a:r>
          </a:p>
        </p:txBody>
      </p:sp>
      <p:pic>
        <p:nvPicPr>
          <p:cNvPr id="5939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1" t="11632" b="3070"/>
          <a:stretch>
            <a:fillRect/>
          </a:stretch>
        </p:blipFill>
        <p:spPr bwMode="auto">
          <a:xfrm>
            <a:off x="239973" y="1815414"/>
            <a:ext cx="8734804" cy="480375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8" name="Rectangle 3"/>
          <p:cNvSpPr>
            <a:spLocks noChangeArrowheads="1"/>
          </p:cNvSpPr>
          <p:nvPr/>
        </p:nvSpPr>
        <p:spPr bwMode="auto">
          <a:xfrm>
            <a:off x="419100" y="945107"/>
            <a:ext cx="8229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sz="32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Demi" pitchFamily="34" charset="0"/>
              </a:rPr>
              <a:t>The “Engineering </a:t>
            </a:r>
            <a:r>
              <a:rPr lang="en-US" sz="32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Demi" pitchFamily="34" charset="0"/>
              </a:rPr>
              <a:t>Design Cycle” for Teaching</a:t>
            </a:r>
            <a:endParaRPr lang="en-US" sz="320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Franklin Gothic Demi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214651" y="2088107"/>
            <a:ext cx="2361062" cy="928048"/>
          </a:xfrm>
          <a:prstGeom prst="rect">
            <a:avLst/>
          </a:prstGeom>
          <a:solidFill>
            <a:srgbClr val="FFC000"/>
          </a:solidFill>
          <a:ln w="571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Research</a:t>
            </a:r>
            <a:endParaRPr kumimoji="0" lang="en-CA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843515" y="3932829"/>
            <a:ext cx="2699983" cy="1034956"/>
          </a:xfrm>
          <a:prstGeom prst="rect">
            <a:avLst/>
          </a:prstGeom>
          <a:solidFill>
            <a:srgbClr val="92D050"/>
          </a:solidFill>
          <a:ln w="571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Curriculum Development</a:t>
            </a:r>
            <a:endParaRPr kumimoji="0" lang="en-CA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591400" y="5396550"/>
            <a:ext cx="2699983" cy="86777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Instruction</a:t>
            </a:r>
            <a:endParaRPr kumimoji="0" lang="en-CA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441509" y="3932829"/>
            <a:ext cx="1662753" cy="914400"/>
          </a:xfrm>
          <a:prstGeom prst="rect">
            <a:avLst/>
          </a:prstGeom>
          <a:solidFill>
            <a:srgbClr val="FFFF00"/>
          </a:solidFill>
          <a:ln w="571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Model of Learning</a:t>
            </a:r>
            <a:endParaRPr kumimoji="0" lang="en-CA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743962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Education Research!</a:t>
            </a:r>
            <a:endParaRPr lang="en-CA" dirty="0"/>
          </a:p>
        </p:txBody>
      </p:sp>
      <p:pic>
        <p:nvPicPr>
          <p:cNvPr id="182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293290"/>
            <a:ext cx="9143704" cy="4555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33400" y="5896570"/>
            <a:ext cx="8162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Freeman, Scott, et al. "Active learning increases student performance in science, engineering, and mathematics." </a:t>
            </a:r>
            <a:r>
              <a:rPr lang="en-C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Proceedings of the National Academy of Sciences</a:t>
            </a:r>
            <a:r>
              <a:rPr lang="en-C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 (2014): 201319030</a:t>
            </a:r>
            <a:endParaRPr lang="en-C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83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48027" y="0"/>
            <a:ext cx="7686527" cy="6895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Why do we need to teach better?</a:t>
            </a:r>
            <a:endParaRPr lang="en-CA" dirty="0"/>
          </a:p>
        </p:txBody>
      </p:sp>
      <p:sp>
        <p:nvSpPr>
          <p:cNvPr id="6" name="Subtitle 5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85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4841775"/>
            <a:ext cx="9144000" cy="1169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69103E-6 L 0 0.561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York Mills Reformed Physics</a:t>
            </a:r>
            <a:endParaRPr lang="en-CA" dirty="0"/>
          </a:p>
        </p:txBody>
      </p:sp>
      <p:pic>
        <p:nvPicPr>
          <p:cNvPr id="1863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lum contrast="20000"/>
          </a:blip>
          <a:srcRect/>
          <a:stretch>
            <a:fillRect/>
          </a:stretch>
        </p:blipFill>
        <p:spPr bwMode="auto">
          <a:xfrm>
            <a:off x="0" y="1371599"/>
            <a:ext cx="9144000" cy="4572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333296" y="6148549"/>
            <a:ext cx="4351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Cohen’s d = 0.38</a:t>
            </a:r>
            <a:endParaRPr lang="en-C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982639" y="4067503"/>
            <a:ext cx="4361871" cy="2665730"/>
            <a:chOff x="982639" y="4067503"/>
            <a:chExt cx="4361871" cy="2665730"/>
          </a:xfrm>
        </p:grpSpPr>
        <p:sp>
          <p:nvSpPr>
            <p:cNvPr id="6" name="Rounded Rectangle 5"/>
            <p:cNvSpPr/>
            <p:nvPr/>
          </p:nvSpPr>
          <p:spPr bwMode="auto">
            <a:xfrm>
              <a:off x="1418897" y="4067503"/>
              <a:ext cx="3925613" cy="2033752"/>
            </a:xfrm>
            <a:prstGeom prst="roundRect">
              <a:avLst/>
            </a:prstGeom>
            <a:noFill/>
            <a:ln w="762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82639" y="6086902"/>
              <a:ext cx="17878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solidFill>
                    <a:srgbClr val="F6DB3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53.0%</a:t>
              </a:r>
              <a:endParaRPr lang="en-CA" sz="3600" b="1" dirty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407572" y="3810000"/>
            <a:ext cx="3342918" cy="3048000"/>
            <a:chOff x="5407572" y="3810000"/>
            <a:chExt cx="3342918" cy="3048000"/>
          </a:xfrm>
        </p:grpSpPr>
        <p:sp>
          <p:nvSpPr>
            <p:cNvPr id="7" name="Rounded Rectangle 6"/>
            <p:cNvSpPr/>
            <p:nvPr/>
          </p:nvSpPr>
          <p:spPr bwMode="auto">
            <a:xfrm>
              <a:off x="5407572" y="3810000"/>
              <a:ext cx="2900856" cy="2322786"/>
            </a:xfrm>
            <a:prstGeom prst="roundRect">
              <a:avLst/>
            </a:prstGeom>
            <a:noFill/>
            <a:ln w="762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962634" y="6211669"/>
              <a:ext cx="17878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solidFill>
                    <a:srgbClr val="F6DB3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60.5%</a:t>
              </a:r>
              <a:endParaRPr lang="en-CA" sz="3600" b="1" dirty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sz="8800" dirty="0" smtClean="0"/>
              <a:t>Welcome to </a:t>
            </a:r>
            <a:br>
              <a:rPr lang="en-US" sz="8800" dirty="0" smtClean="0"/>
            </a:br>
            <a:r>
              <a:rPr lang="en-US" sz="8800" dirty="0" smtClean="0"/>
              <a:t>Our  Classes!</a:t>
            </a:r>
            <a:endParaRPr lang="en-CA" sz="8800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Chris\My Documents\Teaching\Presentations\OAPT 2013\Picture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270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ctrTitle" sz="quarter"/>
          </p:nvPr>
        </p:nvSpPr>
        <p:spPr>
          <a:xfrm>
            <a:off x="0" y="0"/>
            <a:ext cx="9144000" cy="14605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Our Classes</a:t>
            </a:r>
            <a:endParaRPr lang="en-US" dirty="0"/>
          </a:p>
        </p:txBody>
      </p:sp>
      <p:sp>
        <p:nvSpPr>
          <p:cNvPr id="14340" name="Oval 6"/>
          <p:cNvSpPr>
            <a:spLocks noChangeArrowheads="1"/>
          </p:cNvSpPr>
          <p:nvPr/>
        </p:nvSpPr>
        <p:spPr bwMode="auto">
          <a:xfrm>
            <a:off x="5284788" y="2244725"/>
            <a:ext cx="3859212" cy="1768475"/>
          </a:xfrm>
          <a:prstGeom prst="ellips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1" name="Oval 7"/>
          <p:cNvSpPr>
            <a:spLocks noChangeArrowheads="1"/>
          </p:cNvSpPr>
          <p:nvPr/>
        </p:nvSpPr>
        <p:spPr bwMode="auto">
          <a:xfrm>
            <a:off x="-203200" y="2552700"/>
            <a:ext cx="3575050" cy="1555750"/>
          </a:xfrm>
          <a:prstGeom prst="ellipse">
            <a:avLst/>
          </a:prstGeom>
          <a:noFill/>
          <a:ln w="57150" algn="ctr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2" name="Oval 11"/>
          <p:cNvSpPr>
            <a:spLocks noChangeArrowheads="1"/>
          </p:cNvSpPr>
          <p:nvPr/>
        </p:nvSpPr>
        <p:spPr bwMode="auto">
          <a:xfrm>
            <a:off x="2397125" y="1149350"/>
            <a:ext cx="3859213" cy="1770063"/>
          </a:xfrm>
          <a:prstGeom prst="ellipse">
            <a:avLst/>
          </a:prstGeom>
          <a:noFill/>
          <a:ln w="57150" algn="ctr">
            <a:solidFill>
              <a:srgbClr val="F6DB3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" name="Oval 11"/>
          <p:cNvSpPr>
            <a:spLocks noChangeArrowheads="1"/>
          </p:cNvSpPr>
          <p:nvPr/>
        </p:nvSpPr>
        <p:spPr bwMode="auto">
          <a:xfrm>
            <a:off x="482600" y="1943100"/>
            <a:ext cx="3092450" cy="1417638"/>
          </a:xfrm>
          <a:prstGeom prst="ellipse">
            <a:avLst/>
          </a:prstGeom>
          <a:noFill/>
          <a:ln w="57150" algn="ctr">
            <a:solidFill>
              <a:srgbClr val="7030A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-442913" y="3903663"/>
            <a:ext cx="3576638" cy="2759075"/>
          </a:xfrm>
          <a:prstGeom prst="ellipse">
            <a:avLst/>
          </a:prstGeom>
          <a:noFill/>
          <a:ln w="57150" algn="ctr">
            <a:solidFill>
              <a:srgbClr val="00206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5805488" y="3857625"/>
            <a:ext cx="3859212" cy="1768475"/>
          </a:xfrm>
          <a:prstGeom prst="ellipse">
            <a:avLst/>
          </a:prstGeom>
          <a:noFill/>
          <a:ln w="57150" algn="ctr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Oval 6"/>
          <p:cNvSpPr>
            <a:spLocks noChangeArrowheads="1"/>
          </p:cNvSpPr>
          <p:nvPr/>
        </p:nvSpPr>
        <p:spPr bwMode="auto">
          <a:xfrm>
            <a:off x="6408738" y="5743575"/>
            <a:ext cx="3859212" cy="1768475"/>
          </a:xfrm>
          <a:prstGeom prst="ellipse">
            <a:avLst/>
          </a:prstGeom>
          <a:noFill/>
          <a:ln w="57150" algn="ctr">
            <a:solidFill>
              <a:srgbClr val="FFC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14341" grpId="0" animBg="1"/>
      <p:bldP spid="1434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71438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Research:</a:t>
            </a:r>
            <a:r>
              <a:rPr lang="en-US" sz="3600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Lecturing is ineffective</a:t>
            </a:r>
            <a:br>
              <a:rPr lang="en-US" sz="3600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Solution:</a:t>
            </a:r>
            <a:r>
              <a:rPr lang="en-US" sz="3600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Guided inquiry activities</a:t>
            </a:r>
          </a:p>
        </p:txBody>
      </p:sp>
      <p:pic>
        <p:nvPicPr>
          <p:cNvPr id="1026" name="Picture 2" descr="\\tdsbSAD12\SchAdmin12$\0450\0450-TCH\Science\Eureka - 2015\IMG_10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285" b="20121"/>
          <a:stretch/>
        </p:blipFill>
        <p:spPr bwMode="auto">
          <a:xfrm>
            <a:off x="830036" y="1257300"/>
            <a:ext cx="7837714" cy="560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44142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</a:t>
            </a:r>
            <a:r>
              <a:rPr lang="en-US" sz="3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3600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Lecture is ineffective</a:t>
            </a:r>
            <a:br>
              <a:rPr lang="en-US" sz="3600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Solution:</a:t>
            </a:r>
            <a:r>
              <a:rPr lang="en-US" sz="3600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Guided inquiry activities</a:t>
            </a:r>
          </a:p>
        </p:txBody>
      </p:sp>
      <p:pic>
        <p:nvPicPr>
          <p:cNvPr id="4" name="Picture 2" descr="C:\Users\Chris\Documents\Presentations\OISE 2014\DSCN0196.jpg"/>
          <p:cNvPicPr>
            <a:picLocks noChangeAspect="1" noChangeArrowheads="1"/>
          </p:cNvPicPr>
          <p:nvPr/>
        </p:nvPicPr>
        <p:blipFill rotWithShape="1">
          <a:blip r:embed="rId2" cstate="screen">
            <a:lum bright="10000" contrast="10000"/>
          </a:blip>
          <a:srcRect t="5572" b="12239"/>
          <a:stretch/>
        </p:blipFill>
        <p:spPr bwMode="auto">
          <a:xfrm>
            <a:off x="0" y="1221474"/>
            <a:ext cx="9144000" cy="56365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37219459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39"/>
            <a:ext cx="9144000" cy="551620"/>
          </a:xfrm>
        </p:spPr>
        <p:txBody>
          <a:bodyPr/>
          <a:lstStyle/>
          <a:p>
            <a:pPr>
              <a:defRPr/>
            </a:pP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</a:t>
            </a:r>
            <a:r>
              <a:rPr lang="en-US" sz="32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Memorizing without understanding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Solution: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Students explain to students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29700" name="Picture 5" descr="C:\Documents and Settings\Chris\My Documents\Teaching\Photos\11 Photos\DSCN0011.jpg"/>
          <p:cNvPicPr>
            <a:picLocks noChangeAspect="1" noChangeArrowheads="1"/>
          </p:cNvPicPr>
          <p:nvPr/>
        </p:nvPicPr>
        <p:blipFill>
          <a:blip r:embed="rId2" cstate="screen">
            <a:lum contrast="10000"/>
          </a:blip>
          <a:srcRect/>
          <a:stretch>
            <a:fillRect/>
          </a:stretch>
        </p:blipFill>
        <p:spPr bwMode="auto">
          <a:xfrm>
            <a:off x="0" y="1187355"/>
            <a:ext cx="9144000" cy="5670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C:\Users\Chris\Documents\Presentations\OISE 2014\DSCN0700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rcRect l="-527" t="1388" r="18932" b="19167"/>
          <a:stretch/>
        </p:blipFill>
        <p:spPr bwMode="auto">
          <a:xfrm>
            <a:off x="-266699" y="1105468"/>
            <a:ext cx="9391650" cy="6858000"/>
          </a:xfrm>
          <a:prstGeom prst="rect">
            <a:avLst/>
          </a:prstGeom>
          <a:noFill/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-19049" y="0"/>
            <a:ext cx="9144000" cy="110546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</a:t>
            </a:r>
            <a:r>
              <a:rPr lang="en-US" sz="32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Memorizing without understanding</a:t>
            </a:r>
            <a:b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Solution: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Students explain to students</a:t>
            </a:r>
            <a:endParaRPr lang="en-US" sz="3200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C:\Users\Chris\Documents\Presentations\OISE 2014\DSCN0685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b="18056"/>
          <a:stretch/>
        </p:blipFill>
        <p:spPr bwMode="auto">
          <a:xfrm>
            <a:off x="0" y="1238250"/>
            <a:ext cx="9144000" cy="561975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0362"/>
            <a:ext cx="9144000" cy="1143000"/>
          </a:xfrm>
        </p:spPr>
        <p:txBody>
          <a:bodyPr/>
          <a:lstStyle/>
          <a:p>
            <a:r>
              <a:rPr lang="en-US" sz="3200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</a:t>
            </a:r>
            <a:r>
              <a:rPr lang="en-US" sz="32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Technology helps see patterns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Solution: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to confirm understanding</a:t>
            </a:r>
            <a:endParaRPr lang="en-CA" sz="3200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C:\Users\Chris\Documents\Presentations\OISE 2014\DSCN0021.jpg"/>
          <p:cNvPicPr>
            <a:picLocks noChangeAspect="1" noChangeArrowheads="1"/>
          </p:cNvPicPr>
          <p:nvPr/>
        </p:nvPicPr>
        <p:blipFill rotWithShape="1">
          <a:blip r:embed="rId2" cstate="screen"/>
          <a:srcRect l="17589" t="15908" b="10950"/>
          <a:stretch/>
        </p:blipFill>
        <p:spPr bwMode="auto">
          <a:xfrm>
            <a:off x="0" y="1323833"/>
            <a:ext cx="9144000" cy="608661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</a:t>
            </a:r>
            <a:r>
              <a:rPr lang="en-US" sz="32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Regular feedback required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Solution: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Frequent, targeted feedback</a:t>
            </a:r>
            <a:endParaRPr lang="en-US" sz="3200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62865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3316406" cy="6673755"/>
          </a:xfrm>
        </p:spPr>
        <p:txBody>
          <a:bodyPr/>
          <a:lstStyle/>
          <a:p>
            <a:r>
              <a:rPr lang="en-US" sz="3600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</a:t>
            </a:r>
            <a:r>
              <a:rPr lang="en-US" sz="36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students learn isolated facts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</a:t>
            </a:r>
            <a:r>
              <a:rPr lang="en-US" sz="36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students construct </a:t>
            </a: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understanding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observations or prior knowledge</a:t>
            </a:r>
            <a:endParaRPr lang="en-CA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72" r="18806" b="36658"/>
          <a:stretch/>
        </p:blipFill>
        <p:spPr>
          <a:xfrm>
            <a:off x="3295650" y="1"/>
            <a:ext cx="5848350" cy="6858000"/>
          </a:xfrm>
        </p:spPr>
      </p:pic>
    </p:spTree>
    <p:extLst>
      <p:ext uri="{BB962C8B-B14F-4D97-AF65-F5344CB8AC3E}">
        <p14:creationId xmlns:p14="http://schemas.microsoft.com/office/powerpoint/2010/main" val="1857688505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C:\Users\Chris\Documents\Presentations\OISE 2014\DSCN0018.jpg"/>
          <p:cNvPicPr>
            <a:picLocks noChangeAspect="1" noChangeArrowheads="1"/>
          </p:cNvPicPr>
          <p:nvPr/>
        </p:nvPicPr>
        <p:blipFill rotWithShape="1">
          <a:blip r:embed="rId2" cstate="screen">
            <a:lum bright="10000" contrast="10000"/>
          </a:blip>
          <a:srcRect l="11941" r="16567"/>
          <a:stretch/>
        </p:blipFill>
        <p:spPr bwMode="auto">
          <a:xfrm>
            <a:off x="2606722" y="0"/>
            <a:ext cx="6537278" cy="6858000"/>
          </a:xfrm>
          <a:prstGeom prst="rect">
            <a:avLst/>
          </a:prstGeom>
          <a:noFill/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0" y="-1"/>
            <a:ext cx="2606722" cy="667375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endParaRPr lang="en-US" sz="3600" dirty="0" smtClean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36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</a:t>
            </a:r>
            <a:r>
              <a:rPr lang="en-US" sz="3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superficial thinking</a:t>
            </a:r>
            <a:b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Solution: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concept first,</a:t>
            </a:r>
          </a:p>
          <a:p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second,</a:t>
            </a:r>
          </a:p>
          <a:p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math third</a:t>
            </a:r>
            <a:endParaRPr lang="en-CA" sz="3600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C:\Users\Chris\Documents\Presentations\OISE 2014\DSCN0725.jpg"/>
          <p:cNvPicPr>
            <a:picLocks noChangeAspect="1" noChangeArrowheads="1"/>
          </p:cNvPicPr>
          <p:nvPr/>
        </p:nvPicPr>
        <p:blipFill rotWithShape="1">
          <a:blip r:embed="rId2" cstate="screen"/>
          <a:srcRect l="34477" r="4926"/>
          <a:stretch/>
        </p:blipFill>
        <p:spPr bwMode="auto">
          <a:xfrm>
            <a:off x="3603008" y="0"/>
            <a:ext cx="5540992" cy="6858000"/>
          </a:xfrm>
          <a:prstGeom prst="rect">
            <a:avLst/>
          </a:prstGeom>
          <a:noFill/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63776" y="136479"/>
            <a:ext cx="3316406" cy="667375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r>
              <a:rPr lang="en-US" sz="36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</a:t>
            </a:r>
            <a:r>
              <a:rPr lang="en-US" sz="3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students are </a:t>
            </a:r>
            <a:r>
              <a:rPr 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blank slates</a:t>
            </a:r>
            <a:b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Solution: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challenge their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preconceptions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prior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understanding</a:t>
            </a:r>
            <a:endParaRPr lang="en-CA" sz="3200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sz="8800" dirty="0" smtClean="0"/>
              <a:t>A Sample Lesson</a:t>
            </a:r>
            <a:endParaRPr lang="en-CA" sz="8800" dirty="0"/>
          </a:p>
        </p:txBody>
      </p:sp>
      <p:sp>
        <p:nvSpPr>
          <p:cNvPr id="4" name="Subtitle 3"/>
          <p:cNvSpPr>
            <a:spLocks noGrp="1"/>
          </p:cNvSpPr>
          <p:nvPr>
            <p:ph type="subTitle" sz="quarter" idx="1"/>
          </p:nvPr>
        </p:nvSpPr>
        <p:spPr>
          <a:xfrm>
            <a:off x="1371600" y="4394578"/>
            <a:ext cx="6400800" cy="1244221"/>
          </a:xfrm>
        </p:spPr>
        <p:txBody>
          <a:bodyPr/>
          <a:lstStyle/>
          <a:p>
            <a:r>
              <a:rPr lang="en-US" sz="4000" dirty="0" smtClean="0"/>
              <a:t>Grade 10 optics</a:t>
            </a:r>
            <a:endParaRPr lang="en-CA" sz="4000" dirty="0"/>
          </a:p>
        </p:txBody>
      </p:sp>
    </p:spTree>
    <p:extLst>
      <p:ext uri="{BB962C8B-B14F-4D97-AF65-F5344CB8AC3E}">
        <p14:creationId xmlns:p14="http://schemas.microsoft.com/office/powerpoint/2010/main" val="3741379250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Reviewing a typical lesson</a:t>
            </a:r>
            <a:endParaRPr lang="en-C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1365" t="21904" r="21172" b="7885"/>
          <a:stretch>
            <a:fillRect/>
          </a:stretch>
        </p:blipFill>
        <p:spPr bwMode="auto">
          <a:xfrm rot="20448667">
            <a:off x="632894" y="1856097"/>
            <a:ext cx="5152976" cy="4722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l="22015" t="21782" r="19636" b="7136"/>
          <a:stretch>
            <a:fillRect/>
          </a:stretch>
        </p:blipFill>
        <p:spPr bwMode="auto">
          <a:xfrm rot="482512">
            <a:off x="3117150" y="2238233"/>
            <a:ext cx="5691116" cy="5199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6DB3C"/>
                </a:solidFill>
              </a:rPr>
              <a:t>Group Roles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2250" y="1171575"/>
            <a:ext cx="5507038" cy="4572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6DB3C"/>
                </a:solidFill>
              </a:rPr>
              <a:t>Manager</a:t>
            </a:r>
            <a:r>
              <a:rPr lang="en-US" b="1" dirty="0" smtClean="0">
                <a:solidFill>
                  <a:srgbClr val="FFFF66"/>
                </a:solidFill>
              </a:rPr>
              <a:t>:</a:t>
            </a:r>
            <a:r>
              <a:rPr lang="en-US" b="1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Focuses / organizes group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F6DB3C"/>
                </a:solidFill>
              </a:rPr>
              <a:t>Recorder: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Official write-up on whiteboard 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F6DB3C"/>
                </a:solidFill>
              </a:rPr>
              <a:t>Speaker: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Speaks on behalf of group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10238" y="1119188"/>
            <a:ext cx="3228975" cy="4025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7828" name="Picture 4" descr="http://2.bp.blogspot.com/_I8HGG8TCxIk/SaMvyGvQkJI/AAAAAAAABYc/BdY1kkIsMUI/s1600/cmdictation.gif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664200" y="1504950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Picture 6" descr="http://www.toonpool.com/user/3447/files/talking_his_way_out_of_it_409205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726113" y="1385888"/>
            <a:ext cx="3243262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5730083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Results for #1-3</a:t>
            </a:r>
            <a:endParaRPr lang="en-CA" dirty="0"/>
          </a:p>
        </p:txBody>
      </p:sp>
      <p:pic>
        <p:nvPicPr>
          <p:cNvPr id="4" name="Content Placeholder 3" descr="https://encrypted-tbn3.gstatic.com/images?q=tbn:ANd9GcSCSKhiqwFT6kU8ja7004Wxi0-zv4YSn70FJvWUZSbptmtSyzf2HA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t="11821" r="11573" b="22265"/>
          <a:stretch/>
        </p:blipFill>
        <p:spPr bwMode="auto">
          <a:xfrm rot="16200000">
            <a:off x="-1191778" y="2051587"/>
            <a:ext cx="6027507" cy="3643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://i.ytimg.com/vi/yfawFJCRDSE/hqdefault.jpg"/>
          <p:cNvPicPr>
            <a:picLocks noChangeAspect="1" noChangeArrowheads="1"/>
          </p:cNvPicPr>
          <p:nvPr/>
        </p:nvPicPr>
        <p:blipFill rotWithShape="1">
          <a:blip r:embed="rId3" cstate="print"/>
          <a:srcRect l="8657" r="8955" b="6767"/>
          <a:stretch/>
        </p:blipFill>
        <p:spPr bwMode="auto">
          <a:xfrm>
            <a:off x="3657600" y="1770821"/>
            <a:ext cx="5486400" cy="465645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Traditional Lesson Structure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Snazzy intro / demonstration (5 min.)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Presentation of new material (30 min.)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Homework time (30 min.)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Approximately </a:t>
            </a:r>
            <a:r>
              <a:rPr lang="en-US" dirty="0" smtClean="0">
                <a:solidFill>
                  <a:srgbClr val="92D050"/>
                </a:solidFill>
              </a:rPr>
              <a:t>zero</a:t>
            </a:r>
            <a:r>
              <a:rPr lang="en-US" dirty="0" smtClean="0"/>
              <a:t> minutes </a:t>
            </a:r>
          </a:p>
          <a:p>
            <a:pPr algn="ctr">
              <a:buNone/>
            </a:pPr>
            <a:r>
              <a:rPr lang="en-US" dirty="0" smtClean="0"/>
              <a:t>of active learning</a:t>
            </a:r>
            <a:endParaRPr lang="en-CA" dirty="0"/>
          </a:p>
        </p:txBody>
      </p:sp>
      <p:sp>
        <p:nvSpPr>
          <p:cNvPr id="4" name="Down Arrow 3"/>
          <p:cNvSpPr/>
          <p:nvPr/>
        </p:nvSpPr>
        <p:spPr bwMode="auto">
          <a:xfrm>
            <a:off x="4267200" y="1866900"/>
            <a:ext cx="447675" cy="647700"/>
          </a:xfrm>
          <a:prstGeom prst="downArrow">
            <a:avLst/>
          </a:prstGeom>
          <a:solidFill>
            <a:schemeClr val="accent1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5" name="Down Arrow 4"/>
          <p:cNvSpPr/>
          <p:nvPr/>
        </p:nvSpPr>
        <p:spPr bwMode="auto">
          <a:xfrm>
            <a:off x="4295775" y="3057525"/>
            <a:ext cx="447675" cy="647700"/>
          </a:xfrm>
          <a:prstGeom prst="downArrow">
            <a:avLst/>
          </a:prstGeom>
          <a:solidFill>
            <a:schemeClr val="accent1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6" name="Down Arrow 5"/>
          <p:cNvSpPr/>
          <p:nvPr/>
        </p:nvSpPr>
        <p:spPr bwMode="auto">
          <a:xfrm>
            <a:off x="4305300" y="4181475"/>
            <a:ext cx="447675" cy="647700"/>
          </a:xfrm>
          <a:prstGeom prst="downArrow">
            <a:avLst/>
          </a:prstGeom>
          <a:solidFill>
            <a:srgbClr val="FF0000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289021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Lesson Structure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Snazzy intro / demonstration (5 min.)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Get in to small groups and struggle through a lesson that is just beyond their comfort zone (60 min.)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CA" dirty="0"/>
          </a:p>
        </p:txBody>
      </p:sp>
      <p:sp>
        <p:nvSpPr>
          <p:cNvPr id="4" name="Down Arrow 3"/>
          <p:cNvSpPr/>
          <p:nvPr/>
        </p:nvSpPr>
        <p:spPr bwMode="auto">
          <a:xfrm>
            <a:off x="4267200" y="1866900"/>
            <a:ext cx="447675" cy="647700"/>
          </a:xfrm>
          <a:prstGeom prst="downArrow">
            <a:avLst/>
          </a:prstGeom>
          <a:solidFill>
            <a:schemeClr val="accent1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289021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Student Reactions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CA" sz="3600" dirty="0" smtClean="0"/>
              <a:t>“It’s hard, but I like it</a:t>
            </a:r>
            <a:r>
              <a:rPr lang="en-CA" sz="3600" dirty="0" smtClean="0"/>
              <a:t>”</a:t>
            </a:r>
          </a:p>
          <a:p>
            <a:pPr marL="0" indent="0" algn="ctr">
              <a:buNone/>
            </a:pPr>
            <a:endParaRPr lang="en-CA" sz="3600" dirty="0" smtClean="0"/>
          </a:p>
          <a:p>
            <a:pPr marL="0" indent="0" algn="ctr">
              <a:buNone/>
            </a:pPr>
            <a:r>
              <a:rPr lang="en-CA" sz="3600" dirty="0" smtClean="0"/>
              <a:t>“It’s better than listening to you talk for an hour</a:t>
            </a:r>
            <a:r>
              <a:rPr lang="en-CA" sz="3600" dirty="0" smtClean="0"/>
              <a:t>”</a:t>
            </a:r>
          </a:p>
          <a:p>
            <a:pPr marL="0" indent="0" algn="ctr">
              <a:buNone/>
            </a:pPr>
            <a:endParaRPr lang="en-CA" sz="3600" dirty="0" smtClean="0"/>
          </a:p>
          <a:p>
            <a:pPr marL="0" indent="0" algn="ctr">
              <a:buNone/>
            </a:pPr>
            <a:r>
              <a:rPr lang="en-US" sz="3600" dirty="0" smtClean="0"/>
              <a:t>“I remember it better because I discovered it myself”</a:t>
            </a:r>
            <a:endParaRPr lang="en-CA" sz="3600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50ym1n8ryw31pmkr4671ui1c64.wpengine.netdna-cdn.com/wp-content/blogs.dir/11/files/2013/04/PIPELINE-GRAPHIC1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6354" y="0"/>
            <a:ext cx="8283622" cy="6838027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sz="8800" dirty="0" smtClean="0"/>
              <a:t>Conclusion</a:t>
            </a:r>
            <a:endParaRPr lang="en-CA" sz="8800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90163430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50ym1n8ryw31pmkr4671ui1c64.wpengine.netdna-cdn.com/wp-content/blogs.dir/11/files/2013/04/PIPELINE-GRAPHIC1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678675" y="2024862"/>
            <a:ext cx="5854889" cy="483313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STEM Education Research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Our best shot at fixing the leaky pipeline!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84888125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New England Journal of Medicine </a:t>
            </a:r>
            <a:br>
              <a:rPr lang="en-US" sz="3600" dirty="0" smtClean="0"/>
            </a:br>
            <a:r>
              <a:rPr lang="en-US" sz="3600" dirty="0" smtClean="0"/>
              <a:t>Feb. 11, 2015</a:t>
            </a:r>
            <a:endParaRPr lang="en-CA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4388"/>
            <a:ext cx="9144000" cy="1675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le 4"/>
          <p:cNvSpPr/>
          <p:nvPr/>
        </p:nvSpPr>
        <p:spPr bwMode="auto">
          <a:xfrm>
            <a:off x="128587" y="1504950"/>
            <a:ext cx="5007770" cy="628650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2152650" y="3867150"/>
            <a:ext cx="5676901" cy="514350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625221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 -1.652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Powerful Education Data</a:t>
            </a:r>
            <a:endParaRPr lang="en-CA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screen"/>
          <a:srcRect t="8406" b="2341"/>
          <a:stretch/>
        </p:blipFill>
        <p:spPr bwMode="auto">
          <a:xfrm>
            <a:off x="4053383" y="1037230"/>
            <a:ext cx="5090617" cy="5813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09550" y="2622738"/>
            <a:ext cx="36957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Arial" pitchFamily="34" charset="0"/>
                <a:cs typeface="Arial" pitchFamily="34" charset="0"/>
              </a:rPr>
              <a:t>Clear learning gains on tests and exams</a:t>
            </a:r>
            <a:endParaRPr lang="en-CA" sz="4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004733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Powerful Education Data</a:t>
            </a:r>
            <a:endParaRPr lang="en-CA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042771"/>
            <a:ext cx="6482686" cy="5815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477000" y="2032188"/>
            <a:ext cx="2667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Arial" pitchFamily="34" charset="0"/>
                <a:cs typeface="Arial" pitchFamily="34" charset="0"/>
              </a:rPr>
              <a:t>Clear effect on failure rates</a:t>
            </a:r>
            <a:endParaRPr lang="en-CA" sz="4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909680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47750"/>
            <a:ext cx="4683125" cy="4202113"/>
          </a:xfrm>
        </p:spPr>
        <p:txBody>
          <a:bodyPr/>
          <a:lstStyle/>
          <a:p>
            <a:pPr>
              <a:defRPr/>
            </a:pPr>
            <a:r>
              <a:rPr lang="en-US" sz="7200" smtClean="0"/>
              <a:t>Try It</a:t>
            </a:r>
            <a:r>
              <a:rPr lang="en-US" sz="7200" dirty="0" smtClean="0"/>
              <a:t>:</a:t>
            </a:r>
            <a:br>
              <a:rPr lang="en-US" sz="7200" dirty="0" smtClean="0"/>
            </a:br>
            <a:r>
              <a:rPr lang="en-US" sz="7200" dirty="0" smtClean="0"/>
              <a:t>You’ll Like It!</a:t>
            </a:r>
            <a:endParaRPr lang="en-US" sz="7200" dirty="0"/>
          </a:p>
        </p:txBody>
      </p:sp>
      <p:pic>
        <p:nvPicPr>
          <p:cNvPr id="99331" name="Picture 5" descr="C:\Documents and Settings\Chris\My Documents\Teaching\Presentations\OAPT 2013\change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3" t="10834"/>
          <a:stretch>
            <a:fillRect/>
          </a:stretch>
        </p:blipFill>
        <p:spPr bwMode="auto">
          <a:xfrm>
            <a:off x="4806950" y="0"/>
            <a:ext cx="4337050" cy="591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7872054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-11113"/>
            <a:ext cx="9144000" cy="1143001"/>
          </a:xfrm>
        </p:spPr>
        <p:txBody>
          <a:bodyPr/>
          <a:lstStyle/>
          <a:p>
            <a:pPr>
              <a:defRPr/>
            </a:pPr>
            <a:r>
              <a:rPr lang="en-US" sz="2800" dirty="0" smtClean="0"/>
              <a:t>Learn more at: www.meyercreations.com/physics</a:t>
            </a:r>
            <a:endParaRPr 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2169" b="9427"/>
          <a:stretch>
            <a:fillRect/>
          </a:stretch>
        </p:blipFill>
        <p:spPr bwMode="auto">
          <a:xfrm>
            <a:off x="638175" y="974351"/>
            <a:ext cx="7943849" cy="5883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8428050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P21.org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CA" dirty="0" smtClean="0"/>
              <a:t>There is </a:t>
            </a:r>
            <a:r>
              <a:rPr lang="en-CA" dirty="0" smtClean="0">
                <a:solidFill>
                  <a:srgbClr val="92D050"/>
                </a:solidFill>
              </a:rPr>
              <a:t>a profound gap </a:t>
            </a:r>
            <a:r>
              <a:rPr lang="en-CA" dirty="0" smtClean="0"/>
              <a:t>between the knowledge and skills most students learn in school and the knowledge and skills they need in typical 21st century communities and workplaces.</a:t>
            </a:r>
            <a:endParaRPr lang="en-CA" dirty="0"/>
          </a:p>
        </p:txBody>
      </p:sp>
      <p:pic>
        <p:nvPicPr>
          <p:cNvPr id="154625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4166243"/>
            <a:ext cx="9144000" cy="2691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450850"/>
            <a:ext cx="9144000" cy="588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le 3"/>
          <p:cNvSpPr/>
          <p:nvPr/>
        </p:nvSpPr>
        <p:spPr bwMode="auto">
          <a:xfrm>
            <a:off x="2565779" y="1337481"/>
            <a:ext cx="4572000" cy="2333767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955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04813" y="0"/>
            <a:ext cx="8296275" cy="793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222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dirty="0" smtClean="0">
                <a:solidFill>
                  <a:srgbClr val="FCEE3A"/>
                </a:solidFill>
              </a:rPr>
              <a:t>Find Your Answer Cards</a:t>
            </a:r>
            <a:endParaRPr lang="en-CA" sz="5400" dirty="0" smtClean="0">
              <a:solidFill>
                <a:srgbClr val="FCEE3A"/>
              </a:solidFill>
            </a:endParaRPr>
          </a:p>
        </p:txBody>
      </p:sp>
      <p:pic>
        <p:nvPicPr>
          <p:cNvPr id="5" name="Content Placeholder 4" descr="P1110658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554163" y="1600200"/>
            <a:ext cx="6035675" cy="4525963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8.0&quot;&gt;&lt;object type=&quot;1&quot; unique_id=&quot;10001&quot;&gt;&lt;object type=&quot;2&quot; unique_id=&quot;10017&quot;&gt;&lt;object type=&quot;3&quot; unique_id=&quot;10024&quot;&gt;&lt;property id=&quot;20148&quot; value=&quot;5&quot;/&gt;&lt;property id=&quot;20300&quot; value=&quot;Slide 7 - &amp;quot;The Problem with Lectures&amp;quot;&quot;/&gt;&lt;property id=&quot;20307&quot; value=&quot;427&quot;/&gt;&lt;/object&gt;&lt;object type=&quot;3&quot; unique_id=&quot;10025&quot;&gt;&lt;property id=&quot;20148&quot; value=&quot;5&quot;/&gt;&lt;property id=&quot;20300&quot; value=&quot;Slide 13&quot;/&gt;&lt;property id=&quot;20307&quot; value=&quot;402&quot;/&gt;&lt;/object&gt;&lt;object type=&quot;3&quot; unique_id=&quot;10044&quot;&gt;&lt;property id=&quot;20148&quot; value=&quot;5&quot;/&gt;&lt;property id=&quot;20300&quot; value=&quot;Slide 5 - &amp;quot;Mazur’s Discovery&amp;quot;&quot;/&gt;&lt;property id=&quot;20307&quot; value=&quot;390&quot;/&gt;&lt;/object&gt;&lt;object type=&quot;3&quot; unique_id=&quot;10045&quot;&gt;&lt;property id=&quot;20148&quot; value=&quot;5&quot;/&gt;&lt;property id=&quot;20300&quot; value=&quot;Slide 6 - &amp;quot;Mazur’s Discovery&amp;quot;&quot;/&gt;&lt;property id=&quot;20307&quot; value=&quot;391&quot;/&gt;&lt;/object&gt;&lt;object type=&quot;3&quot; unique_id=&quot;10064&quot;&gt;&lt;property id=&quot;20148&quot; value=&quot;5&quot;/&gt;&lt;property id=&quot;20300&quot; value=&quot;Slide 11 - &amp;quot;Answer: Physics Education Research&amp;quot;&quot;/&gt;&lt;property id=&quot;20307&quot; value=&quot;319&quot;/&gt;&lt;/object&gt;&lt;object type=&quot;3&quot; unique_id=&quot;10065&quot;&gt;&lt;property id=&quot;20148&quot; value=&quot;5&quot;/&gt;&lt;property id=&quot;20300&quot; value=&quot;Slide 19 - &amp;quot;Force Concept Inventory (FCI)&amp;quot;&quot;/&gt;&lt;property id=&quot;20307&quot; value=&quot;361&quot;/&gt;&lt;/object&gt;&lt;object type=&quot;3&quot; unique_id=&quot;10067&quot;&gt;&lt;property id=&quot;20148&quot; value=&quot;5&quot;/&gt;&lt;property id=&quot;20300&quot; value=&quot;Slide 22 - &amp;quot;Force Concept Inventory (FCI)&amp;quot;&quot;/&gt;&lt;property id=&quot;20307&quot; value=&quot;370&quot;/&gt;&lt;/object&gt;&lt;object type=&quot;3&quot; unique_id=&quot;10076&quot;&gt;&lt;property id=&quot;20148&quot; value=&quot;5&quot;/&gt;&lt;property id=&quot;20300&quot; value=&quot;Slide 31 - &amp;quot;meyercreations.com/physics&amp;quot;&quot;/&gt;&lt;property id=&quot;20307&quot; value=&quot;362&quot;/&gt;&lt;/object&gt;&lt;object type=&quot;3&quot; unique_id=&quot;10077&quot;&gt;&lt;property id=&quot;20148&quot; value=&quot;5&quot;/&gt;&lt;property id=&quot;20300&quot; value=&quot;Slide 32&quot;/&gt;&lt;property id=&quot;20307&quot; value=&quot;363&quot;/&gt;&lt;/object&gt;&lt;object type=&quot;3&quot; unique_id=&quot;13354&quot;&gt;&lt;property id=&quot;20148&quot; value=&quot;5&quot;/&gt;&lt;property id=&quot;20300&quot; value=&quot;Slide 1 - &amp;quot;The Problem with Lectures&amp;quot;&quot;/&gt;&lt;property id=&quot;20307&quot; value=&quot;463&quot;/&gt;&lt;/object&gt;&lt;object type=&quot;3&quot; unique_id=&quot;13355&quot;&gt;&lt;property id=&quot;20148&quot; value=&quot;5&quot;/&gt;&lt;property id=&quot;20300&quot; value=&quot;Slide 10 - &amp;quot;Question: What’s Going on Upstairs?&amp;quot;&quot;/&gt;&lt;property id=&quot;20307&quot; value=&quot;474&quot;/&gt;&lt;/object&gt;&lt;object type=&quot;3&quot; unique_id=&quot;13363&quot;&gt;&lt;property id=&quot;20148&quot; value=&quot;5&quot;/&gt;&lt;property id=&quot;20300&quot; value=&quot;Slide 23 - &amp;quot;Other Surveys&amp;quot;&quot;/&gt;&lt;property id=&quot;20307&quot; value=&quot;464&quot;/&gt;&lt;/object&gt;&lt;object type=&quot;3&quot; unique_id=&quot;13364&quot;&gt;&lt;property id=&quot;20148&quot; value=&quot;5&quot;/&gt;&lt;property id=&quot;20300&quot; value=&quot;Slide 25 - &amp;quot;Success: Rich Problem Solving&amp;quot;&quot;/&gt;&lt;property id=&quot;20307&quot; value=&quot;472&quot;/&gt;&lt;/object&gt;&lt;object type=&quot;3&quot; unique_id=&quot;13365&quot;&gt;&lt;property id=&quot;20148&quot; value=&quot;5&quot;/&gt;&lt;property id=&quot;20300&quot; value=&quot;Slide 27 - &amp;quot;Success: A Median Student’s Test&amp;quot;&quot;/&gt;&lt;property id=&quot;20307&quot; value=&quot;473&quot;/&gt;&lt;/object&gt;&lt;object type=&quot;3&quot; unique_id=&quot;13822&quot;&gt;&lt;property id=&quot;20148&quot; value=&quot;5&quot;/&gt;&lt;property id=&quot;20300&quot; value=&quot;Slide 35 - &amp;quot;The Reform Imperative&amp;quot;&quot;/&gt;&lt;property id=&quot;20307&quot; value=&quot;475&quot;/&gt;&lt;/object&gt;&lt;object type=&quot;3&quot; unique_id=&quot;13823&quot;&gt;&lt;property id=&quot;20148&quot; value=&quot;5&quot;/&gt;&lt;property id=&quot;20300&quot; value=&quot;Slide 37 - &amp;quot;The Reform Imperative&amp;quot;&quot;/&gt;&lt;property id=&quot;20307&quot; value=&quot;476&quot;/&gt;&lt;/object&gt;&lt;object type=&quot;3&quot; unique_id=&quot;13825&quot;&gt;&lt;property id=&quot;20148&quot; value=&quot;5&quot;/&gt;&lt;property id=&quot;20300&quot; value=&quot;Slide 38 - &amp;quot;The Reform Imperative&amp;quot;&quot;/&gt;&lt;property id=&quot;20307&quot; value=&quot;478&quot;/&gt;&lt;/object&gt;&lt;object type=&quot;3&quot; unique_id=&quot;14178&quot;&gt;&lt;property id=&quot;20148&quot; value=&quot;5&quot;/&gt;&lt;property id=&quot;20300&quot; value=&quot;Slide 2 - &amp;quot;The Problem with Lectures&amp;quot;&quot;/&gt;&lt;property id=&quot;20307&quot; value=&quot;479&quot;/&gt;&lt;/object&gt;&lt;object type=&quot;3&quot; unique_id=&quot;14179&quot;&gt;&lt;property id=&quot;20148&quot; value=&quot;5&quot;/&gt;&lt;property id=&quot;20300&quot; value=&quot;Slide 3 - &amp;quot;Eric Mazur&amp;quot;&quot;/&gt;&lt;property id=&quot;20307&quot; value=&quot;481&quot;/&gt;&lt;/object&gt;&lt;object type=&quot;3&quot; unique_id=&quot;14180&quot;&gt;&lt;property id=&quot;20148&quot; value=&quot;5&quot;/&gt;&lt;property id=&quot;20300&quot; value=&quot;Slide 12 - &amp;quot;Tool: Force Concept Inventory&amp;quot;&quot;/&gt;&lt;property id=&quot;20307&quot; value=&quot;480&quot;/&gt;&lt;/object&gt;&lt;object type=&quot;3&quot; unique_id=&quot;14597&quot;&gt;&lt;property id=&quot;20148&quot; value=&quot;5&quot;/&gt;&lt;property id=&quot;20300&quot; value=&quot;Slide 8 - &amp;quot;Best Lesson Ever&amp;quot;&quot;/&gt;&lt;property id=&quot;20307&quot; value=&quot;482&quot;/&gt;&lt;/object&gt;&lt;object type=&quot;3&quot; unique_id=&quot;14598&quot;&gt;&lt;property id=&quot;20148&quot; value=&quot;5&quot;/&gt;&lt;property id=&quot;20300&quot; value=&quot;Slide 16 - &amp;quot;A PER Classroom&amp;quot;&quot;/&gt;&lt;property id=&quot;20307&quot; value=&quot;483&quot;/&gt;&lt;/object&gt;&lt;object type=&quot;3&quot; unique_id=&quot;15065&quot;&gt;&lt;property id=&quot;20148&quot; value=&quot;5&quot;/&gt;&lt;property id=&quot;20300&quot; value=&quot;Slide 17 - &amp;quot;No Lectures  Guided Inquiry Activities&amp;quot;&quot;/&gt;&lt;property id=&quot;20307&quot; value=&quot;484&quot;/&gt;&lt;/object&gt;&lt;object type=&quot;3&quot; unique_id=&quot;15066&quot;&gt;&lt;property id=&quot;20148&quot; value=&quot;5&quot;/&gt;&lt;property id=&quot;20300&quot; value=&quot;Slide 18 - &amp;quot;Students Explain to Students&amp;quot;&quot;/&gt;&lt;property id=&quot;20307&quot; value=&quot;485&quot;/&gt;&lt;/object&gt;&lt;object type=&quot;3&quot; unique_id=&quot;15298&quot;&gt;&lt;property id=&quot;20148&quot; value=&quot;5&quot;/&gt;&lt;property id=&quot;20300&quot; value=&quot;Slide 20 - &amp;quot;FCI: Pretest (Starting Gr. 12)&amp;quot;&quot;/&gt;&lt;property id=&quot;20307&quot; value=&quot;486&quot;/&gt;&lt;/object&gt;&lt;object type=&quot;3&quot; unique_id=&quot;15299&quot;&gt;&lt;property id=&quot;20148&quot; value=&quot;5&quot;/&gt;&lt;property id=&quot;20300&quot; value=&quot;Slide 21 - &amp;quot;FCI: Posttest (Finishing Gr. 12)&amp;quot;&quot;/&gt;&lt;property id=&quot;20307&quot; value=&quot;487&quot;/&gt;&lt;/object&gt;&lt;object type=&quot;3&quot; unique_id=&quot;15487&quot;&gt;&lt;property id=&quot;20148&quot; value=&quot;5&quot;/&gt;&lt;property id=&quot;20300&quot; value=&quot;Slide 26 - &amp;quot;Success: HomeWork with Vitamins!&amp;quot;&quot;/&gt;&lt;property id=&quot;20307&quot; value=&quot;488&quot;/&gt;&lt;/object&gt;&lt;object type=&quot;3&quot; unique_id=&quot;15680&quot;&gt;&lt;property id=&quot;20148&quot; value=&quot;5&quot;/&gt;&lt;property id=&quot;20300&quot; value=&quot;Slide 24 - &amp;quot;Success: Daily Class Work&amp;quot;&quot;/&gt;&lt;property id=&quot;20307&quot; value=&quot;490&quot;/&gt;&lt;/object&gt;&lt;object type=&quot;3&quot; unique_id=&quot;15819&quot;&gt;&lt;property id=&quot;20148&quot; value=&quot;5&quot;/&gt;&lt;property id=&quot;20300&quot; value=&quot;Slide 4 - &amp;quot;High-tech Jiffy Pop?&amp;quot;&quot;/&gt;&lt;property id=&quot;20307&quot; value=&quot;491&quot;/&gt;&lt;/object&gt;&lt;object type=&quot;3&quot; unique_id=&quot;15820&quot;&gt;&lt;property id=&quot;20148&quot; value=&quot;5&quot;/&gt;&lt;property id=&quot;20300&quot; value=&quot;Slide 15&quot;/&gt;&lt;property id=&quot;20307&quot; value=&quot;492&quot;/&gt;&lt;/object&gt;&lt;object type=&quot;3&quot; unique_id=&quot;16037&quot;&gt;&lt;property id=&quot;20148&quot; value=&quot;5&quot;/&gt;&lt;property id=&quot;20300&quot; value=&quot;Slide 36 - &amp;quot;The Reform Imperative&amp;quot;&quot;/&gt;&lt;property id=&quot;20307&quot; value=&quot;493&quot;/&gt;&lt;/object&gt;&lt;object type=&quot;3&quot; unique_id=&quot;16150&quot;&gt;&lt;property id=&quot;20148&quot; value=&quot;5&quot;/&gt;&lt;property id=&quot;20300&quot; value=&quot;Slide 14&quot;/&gt;&lt;property id=&quot;20307&quot; value=&quot;494&quot;/&gt;&lt;/object&gt;&lt;object type=&quot;3&quot; unique_id=&quot;16266&quot;&gt;&lt;property id=&quot;20148&quot; value=&quot;5&quot;/&gt;&lt;property id=&quot;20300&quot; value=&quot;Slide 28 - &amp;quot;Dip Your Toes in the PER Pool&amp;quot;&quot;/&gt;&lt;property id=&quot;20307&quot; value=&quot;495&quot;/&gt;&lt;/object&gt;&lt;object type=&quot;3&quot; unique_id=&quot;16420&quot;&gt;&lt;property id=&quot;20148&quot; value=&quot;5&quot;/&gt;&lt;property id=&quot;20300&quot; value=&quot;Slide 29 - &amp;quot;Or Dive Right In&amp;quot;&quot;/&gt;&lt;property id=&quot;20307&quot; value=&quot;496&quot;/&gt;&lt;/object&gt;&lt;object type=&quot;3&quot; unique_id=&quot;16421&quot;&gt;&lt;property id=&quot;20148&quot; value=&quot;5&quot;/&gt;&lt;property id=&quot;20300&quot; value=&quot;Slide 30 - &amp;quot;Or Dive Right In&amp;quot;&quot;/&gt;&lt;property id=&quot;20307&quot; value=&quot;497&quot;/&gt;&lt;/object&gt;&lt;object type=&quot;3&quot; unique_id=&quot;16811&quot;&gt;&lt;property id=&quot;20148&quot; value=&quot;5&quot;/&gt;&lt;property id=&quot;20300&quot; value=&quot;Slide 9&quot;/&gt;&lt;property id=&quot;20307&quot; value=&quot;498&quot;/&gt;&lt;/object&gt;&lt;object type=&quot;3&quot; unique_id=&quot;16812&quot;&gt;&lt;property id=&quot;20148&quot; value=&quot;5&quot;/&gt;&lt;property id=&quot;20300&quot; value=&quot;Slide 39 - &amp;quot;Try It: You’ll Like It!&amp;quot;&quot;/&gt;&lt;property id=&quot;20307&quot; value=&quot;499&quot;/&gt;&lt;/object&gt;&lt;object type=&quot;3&quot; unique_id=&quot;20491&quot;&gt;&lt;property id=&quot;20148&quot; value=&quot;5&quot;/&gt;&lt;property id=&quot;20300&quot; value=&quot;Slide 34&quot;/&gt;&lt;property id=&quot;20307&quot; value=&quot;500&quot;/&gt;&lt;/object&gt;&lt;object type=&quot;3&quot; unique_id=&quot;20745&quot;&gt;&lt;property id=&quot;20148&quot; value=&quot;5&quot;/&gt;&lt;property id=&quot;20300&quot; value=&quot;Slide 33&quot;/&gt;&lt;property id=&quot;20307&quot; value=&quot;501&quot;/&gt;&lt;/object&gt;&lt;/object&gt;&lt;object type=&quot;8&quot; unique_id=&quot;1014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Fading Grid</Template>
  <TotalTime>6556</TotalTime>
  <Words>526</Words>
  <Application>Microsoft Office PowerPoint</Application>
  <PresentationFormat>On-screen Show (4:3)</PresentationFormat>
  <Paragraphs>118</Paragraphs>
  <Slides>46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Stream</vt:lpstr>
      <vt:lpstr>How We Learned to Teach Better</vt:lpstr>
      <vt:lpstr>Why do we need to teach better?</vt:lpstr>
      <vt:lpstr>PowerPoint Presentation</vt:lpstr>
      <vt:lpstr>PowerPoint Presentation</vt:lpstr>
      <vt:lpstr>P21.org</vt:lpstr>
      <vt:lpstr>PowerPoint Presentation</vt:lpstr>
      <vt:lpstr>PowerPoint Presentation</vt:lpstr>
      <vt:lpstr>PowerPoint Presentation</vt:lpstr>
      <vt:lpstr>Find Your Answer Cards</vt:lpstr>
      <vt:lpstr>A Few Questions</vt:lpstr>
      <vt:lpstr>A Few Questions</vt:lpstr>
      <vt:lpstr>Our Story</vt:lpstr>
      <vt:lpstr>Dipping the Toes</vt:lpstr>
      <vt:lpstr>Dive Right In!</vt:lpstr>
      <vt:lpstr>Dive Right In!</vt:lpstr>
      <vt:lpstr>Change of Professional Mindset</vt:lpstr>
      <vt:lpstr>STEM Education Research</vt:lpstr>
      <vt:lpstr>Education Research!</vt:lpstr>
      <vt:lpstr>PowerPoint Presentation</vt:lpstr>
      <vt:lpstr>PowerPoint Presentation</vt:lpstr>
      <vt:lpstr>York Mills Reformed Physics</vt:lpstr>
      <vt:lpstr>Welcome to  Our  Classes!</vt:lpstr>
      <vt:lpstr>Our Classes</vt:lpstr>
      <vt:lpstr>Research: Lecturing is ineffective Solution: Guided inquiry activities</vt:lpstr>
      <vt:lpstr>Research: Lecture is ineffective Solution: Guided inquiry activities</vt:lpstr>
      <vt:lpstr> Research: Memorizing without understanding Solution: Students explain to students</vt:lpstr>
      <vt:lpstr>PowerPoint Presentation</vt:lpstr>
      <vt:lpstr>Research: Technology helps see patterns Solution: Use to confirm understanding</vt:lpstr>
      <vt:lpstr>Research: Regular feedback required Solution: Frequent, targeted feedback</vt:lpstr>
      <vt:lpstr>Research: students learn isolated facts  Solution: students construct understanding from observations or prior knowledge</vt:lpstr>
      <vt:lpstr>PowerPoint Presentation</vt:lpstr>
      <vt:lpstr>PowerPoint Presentation</vt:lpstr>
      <vt:lpstr>A Sample Lesson</vt:lpstr>
      <vt:lpstr>Reviewing a typical lesson</vt:lpstr>
      <vt:lpstr>Group Roles</vt:lpstr>
      <vt:lpstr>Results for #1-3</vt:lpstr>
      <vt:lpstr>Traditional Lesson Structure</vt:lpstr>
      <vt:lpstr>Current Lesson Structure</vt:lpstr>
      <vt:lpstr>Student Reactions</vt:lpstr>
      <vt:lpstr>Conclusion</vt:lpstr>
      <vt:lpstr>STEM Education Research</vt:lpstr>
      <vt:lpstr>New England Journal of Medicine  Feb. 11, 2015</vt:lpstr>
      <vt:lpstr>Powerful Education Data</vt:lpstr>
      <vt:lpstr>Powerful Education Data</vt:lpstr>
      <vt:lpstr>Try It: You’ll Like It!</vt:lpstr>
      <vt:lpstr>Learn more at: www.meyercreations.com/physics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Electricity by Inquiry</dc:title>
  <dc:creator>Chris Meyer</dc:creator>
  <cp:lastModifiedBy>Meyer, Christopher</cp:lastModifiedBy>
  <cp:revision>565</cp:revision>
  <cp:lastPrinted>2014-10-16T13:09:03Z</cp:lastPrinted>
  <dcterms:created xsi:type="dcterms:W3CDTF">2011-11-28T00:45:59Z</dcterms:created>
  <dcterms:modified xsi:type="dcterms:W3CDTF">2015-02-12T18:08:07Z</dcterms:modified>
</cp:coreProperties>
</file>